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12192000"/>
  <p:custDataLst>
    <p:tags r:id="rId3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6dfa09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第一讲 七年级（上）Units 1—4（含Starter）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6dfa09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第一讲 七年级（上）Units 1—4（含Starter）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9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5deb6764?vcp=1&amp;pid=3180f4664&amp;color=0,0,0&amp;mp=1&amp;vtp=1&amp;bt=1&amp;bbb=1"/>
          <p:cNvSpPr/>
          <p:nvPr/>
        </p:nvSpPr>
        <p:spPr>
          <a:xfrm>
            <a:off x="502920" y="191065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“提建议”句型归纳</a:t>
            </a:r>
            <a:endParaRPr lang="en-US" altLang="zh-CN" sz="2400" dirty="0"/>
          </a:p>
        </p:txBody>
      </p:sp>
      <p:pic>
        <p:nvPicPr>
          <p:cNvPr id="3" name="P_5_BD#65deb6764?vcp=1&amp;pid=3180f466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0615" y="1222375"/>
            <a:ext cx="6745605" cy="441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a21d5b78?vcp=1&amp;pid=3180f466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a21d5b78?vcp=1&amp;pid=3180f466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31_1#7805d20b2?vcp=1&amp;pid=0a21d5b78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pencil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you）?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（watch）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restaurant?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（invite）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tonight?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（open）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5" name="QB_6_AN.32_1#7805d20b2.blank?vcp=1&amp;pid=0a21d5b78&amp;color=0,0,0&amp;vpa=16&amp;vtp=1&amp;bbb=1"/>
          <p:cNvSpPr/>
          <p:nvPr/>
        </p:nvSpPr>
        <p:spPr>
          <a:xfrm>
            <a:off x="6218714" y="128016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</a:t>
            </a:r>
            <a:endParaRPr lang="en-US" altLang="zh-CN" sz="2400" dirty="0"/>
          </a:p>
        </p:txBody>
      </p:sp>
      <p:sp>
        <p:nvSpPr>
          <p:cNvPr id="7" name="QB_6_AN.34_1#7805d20b2.blank?vcp=1&amp;pid=0a21d5b78&amp;color=0,0,0&amp;vpa=17&amp;vtp=1&amp;bbb=1"/>
          <p:cNvSpPr/>
          <p:nvPr/>
        </p:nvSpPr>
        <p:spPr>
          <a:xfrm>
            <a:off x="1619727" y="1851660"/>
            <a:ext cx="1000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endParaRPr lang="en-US" altLang="zh-CN" sz="2400" dirty="0"/>
          </a:p>
        </p:txBody>
      </p:sp>
      <p:sp>
        <p:nvSpPr>
          <p:cNvPr id="9" name="QB_6_AN.36_1#7805d20b2.blank?vcp=1&amp;pid=0a21d5b78&amp;color=0,0,0&amp;vpa=18&amp;vtp=1&amp;bbb=1"/>
          <p:cNvSpPr/>
          <p:nvPr/>
        </p:nvSpPr>
        <p:spPr>
          <a:xfrm>
            <a:off x="2488089" y="2397760"/>
            <a:ext cx="1101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endParaRPr lang="en-US" altLang="zh-CN" sz="2400" dirty="0"/>
          </a:p>
        </p:txBody>
      </p:sp>
      <p:sp>
        <p:nvSpPr>
          <p:cNvPr id="11" name="QB_6_AN.38_1#7805d20b2.blank?vcp=1&amp;pid=0a21d5b78&amp;color=0,0,0&amp;vpa=19&amp;vtp=1&amp;bbb=1"/>
          <p:cNvSpPr/>
          <p:nvPr/>
        </p:nvSpPr>
        <p:spPr>
          <a:xfrm>
            <a:off x="2186464" y="2956560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13" name="QB_6_AN.40_1#7805d20b2.blank?vcp=1&amp;pid=0a21d5b78&amp;color=0,0,0&amp;vpa=20&amp;vtp=1&amp;bbb=1"/>
          <p:cNvSpPr/>
          <p:nvPr/>
        </p:nvSpPr>
        <p:spPr>
          <a:xfrm>
            <a:off x="2502377" y="3515360"/>
            <a:ext cx="1219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inviting</a:t>
            </a:r>
            <a:endParaRPr lang="en-US" altLang="zh-CN" sz="2400" dirty="0"/>
          </a:p>
        </p:txBody>
      </p:sp>
      <p:sp>
        <p:nvSpPr>
          <p:cNvPr id="15" name="QB_6_AN.42_1#7805d20b2.blank?vcp=1&amp;pid=0a21d5b78&amp;color=0,0,0&amp;vpa=21&amp;vtp=1&amp;bbb=1"/>
          <p:cNvSpPr/>
          <p:nvPr/>
        </p:nvSpPr>
        <p:spPr>
          <a:xfrm>
            <a:off x="3257454" y="4074160"/>
            <a:ext cx="1254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opening</a:t>
            </a:r>
            <a:endParaRPr lang="en-US" altLang="zh-CN" sz="2400" dirty="0"/>
          </a:p>
        </p:txBody>
      </p:sp>
      <p:sp>
        <p:nvSpPr>
          <p:cNvPr id="17" name="QB_6_AN.44_1#7805d20b2.blank?vcp=1&amp;pid=0a21d5b78&amp;color=0,0,0&amp;vpa=22&amp;vtp=1&amp;bbb=1"/>
          <p:cNvSpPr/>
          <p:nvPr/>
        </p:nvSpPr>
        <p:spPr>
          <a:xfrm>
            <a:off x="6015514" y="4624070"/>
            <a:ext cx="966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8bd44a82?vcp=1&amp;pid=8595ee45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48bd44a82?vcp=1&amp;pid=8595ee45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辨析“thank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”与thanks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endParaRPr lang="en-US" altLang="zh-CN" sz="2800" dirty="0"/>
          </a:p>
        </p:txBody>
      </p:sp>
      <p:graphicFrame>
        <p:nvGraphicFramePr>
          <p:cNvPr id="13" name="P_5_BD#5d5454322?colgroup=5,30&amp;vcp=1&amp;pid=48bd44a82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887345"/>
        </p:xfrm>
        <a:graphic>
          <a:graphicData uri="http://schemas.openxmlformats.org/drawingml/2006/table">
            <a:tbl>
              <a:tblPr/>
              <a:tblGrid>
                <a:gridCol w="1783080"/>
                <a:gridCol w="93726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thank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相当于“thanks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而感谢你（们）”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for后接名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代词或动名词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表示感谢的原因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其答语为“Not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all./You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./That's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right./My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pleasure./It's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pleasure.”等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thanks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意为“幸亏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因为”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of的意思相近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强调由于某人或某物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的存在才有了某种结果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a4c8bcd6?vcp=1&amp;pid=48bd44a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a4c8bcd6?vcp=1&amp;pid=48bd44a8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45_1#07d6ac39b?vcp=1&amp;pid=ba4c8bcd6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（invite）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everybody's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time.（盲填）</a:t>
            </a:r>
            <a:endParaRPr lang="en-US" altLang="zh-CN" sz="2400" dirty="0"/>
          </a:p>
        </p:txBody>
      </p:sp>
      <p:sp>
        <p:nvSpPr>
          <p:cNvPr id="5" name="QB_6_AN.46_1#07d6ac39b.blank?vcp=1&amp;pid=ba4c8bcd6&amp;color=0,0,0&amp;vpa=23&amp;vtp=1&amp;bbb=1"/>
          <p:cNvSpPr/>
          <p:nvPr/>
        </p:nvSpPr>
        <p:spPr>
          <a:xfrm>
            <a:off x="2910364" y="1280160"/>
            <a:ext cx="1219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inviting</a:t>
            </a:r>
            <a:endParaRPr lang="en-US" altLang="zh-CN" sz="2400" dirty="0"/>
          </a:p>
        </p:txBody>
      </p:sp>
      <p:sp>
        <p:nvSpPr>
          <p:cNvPr id="7" name="QB_6_AN.48_1#07d6ac39b.blank?vcp=1&amp;pid=ba4c8bcd6&amp;color=0,0,0&amp;vpa=24&amp;vtp=1&amp;bbb=1"/>
          <p:cNvSpPr/>
          <p:nvPr/>
        </p:nvSpPr>
        <p:spPr>
          <a:xfrm>
            <a:off x="1899127" y="18300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8" name="QB_6_BD.49_1#6e2578723?sp=1&amp;vcp=1&amp;pid=ba4c8bcd6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competition.（改为同义句）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competition.</a:t>
            </a:r>
            <a:endParaRPr lang="en-US" altLang="zh-CN" sz="2400" dirty="0"/>
          </a:p>
        </p:txBody>
      </p:sp>
      <p:sp>
        <p:nvSpPr>
          <p:cNvPr id="9" name="QB_6_AN.50_1#6e2578723.blank?vcp=1&amp;pid=ba4c8bcd6&amp;color=0,0,0&amp;vpa=25&amp;vtp=1&amp;bbb=1"/>
          <p:cNvSpPr/>
          <p:nvPr/>
        </p:nvSpPr>
        <p:spPr>
          <a:xfrm>
            <a:off x="532288" y="2932811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endParaRPr lang="en-US" altLang="zh-CN" sz="2400" dirty="0"/>
          </a:p>
        </p:txBody>
      </p:sp>
      <p:sp>
        <p:nvSpPr>
          <p:cNvPr id="10" name="QB_6_AN.51_1#6e2578723.blank?vcp=1&amp;pid=ba4c8bcd6&amp;color=0,0,0&amp;vpa=26&amp;vtp=1&amp;bbb=1"/>
          <p:cNvSpPr/>
          <p:nvPr/>
        </p:nvSpPr>
        <p:spPr>
          <a:xfrm>
            <a:off x="1992789" y="293281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1" name="QB_6_BD.52_1#cedbf501a?sp=1&amp;vcp=1&amp;pid=ba4c8bcd6&amp;color=0,0,0&amp;vtp=1&amp;bbb=1"/>
          <p:cNvSpPr/>
          <p:nvPr/>
        </p:nvSpPr>
        <p:spPr>
          <a:xfrm>
            <a:off x="502920" y="35271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谢谢你的建议和鼓励。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汉译英）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</a:t>
            </a:r>
            <a:endParaRPr lang="en-US" altLang="zh-CN" sz="2400" dirty="0"/>
          </a:p>
        </p:txBody>
      </p:sp>
      <p:sp>
        <p:nvSpPr>
          <p:cNvPr id="13" name="QB_6_AN.53_1#cedbf501a.blank?vcp=1&amp;pid=ba4c8bcd6&amp;color=0,0,0&amp;vpa=27&amp;vtp=1&amp;bbb=1"/>
          <p:cNvSpPr/>
          <p:nvPr/>
        </p:nvSpPr>
        <p:spPr>
          <a:xfrm>
            <a:off x="544988" y="4023741"/>
            <a:ext cx="101171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you/Thanks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advice/suggestion（s）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0" grpId="0" animBg="1" build="p"/>
      <p:bldP spid="1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944bbf96?vcp=1&amp;pid=8595ee45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c944bbf96?vcp=1&amp;pid=8595ee45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辨析good、fine、nice与well</a:t>
            </a:r>
            <a:endParaRPr lang="en-US" altLang="zh-CN" sz="2800" dirty="0"/>
          </a:p>
        </p:txBody>
      </p:sp>
      <p:graphicFrame>
        <p:nvGraphicFramePr>
          <p:cNvPr id="15" name="P_5_BD#3f919a820?colgroup=5,30&amp;vcp=1&amp;pid=c944bbf96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4352163"/>
        </p:xfrm>
        <a:graphic>
          <a:graphicData uri="http://schemas.openxmlformats.org/drawingml/2006/table">
            <a:tbl>
              <a:tblPr/>
              <a:tblGrid>
                <a:gridCol w="1728216"/>
                <a:gridCol w="942746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是含义最广的常用词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为一般用语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其主要指人的品质好或东西的质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量好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,还可意为“擅长的”等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其比较级为better,最高级为best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侧重表示令人满意的或人身体健康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还常表示天气晴朗等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语气比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带有一定的感情色彩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着重强调人的感觉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含有“漂亮的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美妙的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味的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”等意思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也可表示人“友好的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友善的”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常用作副词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也可用作形容词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表示“健康的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其比较级为better,最高级为best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7385e4032?vcp=1&amp;pid=c944bbf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7385e4032?vcp=1&amp;pid=c944bbf9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54_1#94a6cce3e?vcp=1&amp;pid=7385e4032&amp;color=0,0,0&amp;vtp=1&amp;bbb=1&amp;h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Lawrence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Lanfang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Opera's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（good）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performers.</a:t>
            </a:r>
            <a:endParaRPr lang="en-US" altLang="zh-CN" sz="2400" dirty="0"/>
          </a:p>
        </p:txBody>
      </p:sp>
      <p:sp>
        <p:nvSpPr>
          <p:cNvPr id="5" name="QB_6_AN.55_1#94a6cce3e.blank?vcp=1&amp;pid=7385e4032&amp;color=0,0,0&amp;vpa=28&amp;vtp=1&amp;bbb=1"/>
          <p:cNvSpPr/>
          <p:nvPr/>
        </p:nvSpPr>
        <p:spPr>
          <a:xfrm>
            <a:off x="2316639" y="1851660"/>
            <a:ext cx="998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endParaRPr lang="en-US" altLang="zh-CN" sz="2400" dirty="0"/>
          </a:p>
        </p:txBody>
      </p:sp>
      <p:sp>
        <p:nvSpPr>
          <p:cNvPr id="7" name="QB_6_AN.57_1#94a6cce3e.blank?vcp=1&amp;pid=7385e4032&amp;color=0,0,0&amp;vpa=29&amp;vtp=1&amp;bbb=1"/>
          <p:cNvSpPr/>
          <p:nvPr/>
        </p:nvSpPr>
        <p:spPr>
          <a:xfrm>
            <a:off x="6669563" y="238887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QM_6_BD.58_1#6904e6562?colgroup=36&amp;vcp=1&amp;pid=7385e4032&amp;color=0,0,0&amp;vtp=1&amp;bt=1&amp;bbb=1"/>
          <p:cNvGraphicFramePr>
            <a:graphicFrameLocks noGrp="1"/>
          </p:cNvGraphicFramePr>
          <p:nvPr/>
        </p:nvGraphicFramePr>
        <p:xfrm>
          <a:off x="502920" y="1999046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BD.59_1#21ba7e6e0?sp=1&amp;vcp=1&amp;pid=6904e6562&amp;color=0,0,0&amp;vtp=1&amp;bbb=1"/>
          <p:cNvSpPr/>
          <p:nvPr/>
        </p:nvSpPr>
        <p:spPr>
          <a:xfrm>
            <a:off x="502920" y="26269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throat?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cough.</a:t>
            </a:r>
            <a:endParaRPr lang="en-US" altLang="zh-CN" sz="2400" dirty="0"/>
          </a:p>
        </p:txBody>
      </p:sp>
      <p:sp>
        <p:nvSpPr>
          <p:cNvPr id="4" name="QB_7_AN.60_1#21ba7e6e0.blank?vcp=1&amp;pid=6904e6562&amp;color=0,0,0&amp;vpa=30&amp;vtp=1&amp;bbb=1"/>
          <p:cNvSpPr/>
          <p:nvPr/>
        </p:nvSpPr>
        <p:spPr>
          <a:xfrm>
            <a:off x="1324451" y="3136204"/>
            <a:ext cx="711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endParaRPr lang="en-US" altLang="zh-CN" sz="2400" dirty="0"/>
          </a:p>
        </p:txBody>
      </p:sp>
      <p:sp>
        <p:nvSpPr>
          <p:cNvPr id="5" name="QB_7_BD.61_1#a21b2285d?vcp=1&amp;pid=6904e6562&amp;color=0,0,0&amp;vtp=1&amp;bbb=1"/>
          <p:cNvSpPr/>
          <p:nvPr/>
        </p:nvSpPr>
        <p:spPr>
          <a:xfrm>
            <a:off x="502920" y="372967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pressure.</a:t>
            </a:r>
            <a:endParaRPr lang="en-US" altLang="zh-CN" sz="2400" dirty="0"/>
          </a:p>
        </p:txBody>
      </p:sp>
      <p:sp>
        <p:nvSpPr>
          <p:cNvPr id="6" name="QB_7_AN.62_1#a21b2285d.blank?vcp=1&amp;pid=6904e6562&amp;color=0,0,0&amp;vpa=31&amp;vtp=1&amp;bbb=1"/>
          <p:cNvSpPr/>
          <p:nvPr/>
        </p:nvSpPr>
        <p:spPr>
          <a:xfrm>
            <a:off x="2461102" y="3689035"/>
            <a:ext cx="1455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nice/good</a:t>
            </a:r>
            <a:endParaRPr lang="en-US" altLang="zh-CN" sz="2400" dirty="0"/>
          </a:p>
        </p:txBody>
      </p:sp>
      <p:sp>
        <p:nvSpPr>
          <p:cNvPr id="8" name="QB_7_AN.64_1#a21b2285d.blank?vcp=1&amp;pid=6904e6562&amp;color=0,0,0&amp;vpa=32&amp;vtp=1&amp;bbb=1"/>
          <p:cNvSpPr/>
          <p:nvPr/>
        </p:nvSpPr>
        <p:spPr>
          <a:xfrm>
            <a:off x="8595202" y="4260535"/>
            <a:ext cx="744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endParaRPr lang="en-US" altLang="zh-CN" sz="2400" dirty="0"/>
          </a:p>
        </p:txBody>
      </p:sp>
      <p:sp>
        <p:nvSpPr>
          <p:cNvPr id="10" name="QB_7_AN.66_1#a21b2285d.blank?vcp=1&amp;pid=6904e6562&amp;color=0,0,0&amp;vpa=33&amp;vtp=1&amp;bbb=1"/>
          <p:cNvSpPr/>
          <p:nvPr/>
        </p:nvSpPr>
        <p:spPr>
          <a:xfrm>
            <a:off x="1570514" y="4785045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727223e?vcp=1&amp;pid=8595ee458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8" name="QB_5_BD.67_1#d0529162f?colgroup=3,11,19&amp;vcp=1&amp;pid=0a727223e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64824" cy="2893568"/>
        </p:xfrm>
        <a:graphic>
          <a:graphicData uri="http://schemas.openxmlformats.org/drawingml/2006/table">
            <a:tbl>
              <a:tblPr/>
              <a:tblGrid>
                <a:gridCol w="1271016"/>
                <a:gridCol w="3785616"/>
                <a:gridCol w="61081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A.颜色（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着色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涂色（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.血色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脸上的红晕（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above.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flooded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cheeks.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68_1#d0529162f.blank?vcp=1&amp;pid=0a727223e&amp;color=0,0,0&amp;vpa=34&amp;vtp=1"/>
          <p:cNvSpPr/>
          <p:nvPr/>
        </p:nvSpPr>
        <p:spPr>
          <a:xfrm>
            <a:off x="6426096" y="240804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69_1#d0529162f.blank?vcp=1&amp;pid=0a727223e&amp;color=0,0,0&amp;vpa=35&amp;vtp=1"/>
          <p:cNvSpPr/>
          <p:nvPr/>
        </p:nvSpPr>
        <p:spPr>
          <a:xfrm>
            <a:off x="9996384" y="289064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70_1#d0529162f.blank?vcp=1&amp;pid=0a727223e&amp;color=0,0,0&amp;vpa=36&amp;vtp=1"/>
          <p:cNvSpPr/>
          <p:nvPr/>
        </p:nvSpPr>
        <p:spPr>
          <a:xfrm>
            <a:off x="6962671" y="383501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QB_5_BD.71_1#d0529162f?colgroup=3,11,19&amp;vcp=1&amp;pid=0a727223e&amp;color=0,0,0&amp;mp=1&amp;vtp=1&amp;bt=1&amp;bbb=1&amp;hb=1"/>
          <p:cNvGraphicFramePr>
            <a:graphicFrameLocks noGrp="1"/>
          </p:cNvGraphicFramePr>
          <p:nvPr/>
        </p:nvGraphicFramePr>
        <p:xfrm>
          <a:off x="502920" y="2518730"/>
          <a:ext cx="11164824" cy="2893568"/>
        </p:xfrm>
        <a:graphic>
          <a:graphicData uri="http://schemas.openxmlformats.org/drawingml/2006/table">
            <a:tbl>
              <a:tblPr/>
              <a:tblGrid>
                <a:gridCol w="1271016"/>
                <a:gridCol w="3785616"/>
                <a:gridCol w="61081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A.名字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名称（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.名声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名誉（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.命名（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disgraced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（玷污）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family's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grandmother.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72_1#d0529162f.blank?vcp=1&amp;pid=0a727223e&amp;color=0,0,0&amp;mp=1&amp;vpa=37&amp;vtp=1"/>
          <p:cNvSpPr/>
          <p:nvPr/>
        </p:nvSpPr>
        <p:spPr>
          <a:xfrm>
            <a:off x="6410221" y="34789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73_1#d0529162f.blank?vcp=1&amp;pid=0a727223e&amp;color=0,0,0&amp;mp=1&amp;vpa=38&amp;vtp=1"/>
          <p:cNvSpPr/>
          <p:nvPr/>
        </p:nvSpPr>
        <p:spPr>
          <a:xfrm>
            <a:off x="10974918" y="39615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AN.74_1#d0529162f.blank?vcp=1&amp;pid=0a727223e&amp;color=0,0,0&amp;mp=1&amp;vpa=39&amp;vtp=1"/>
          <p:cNvSpPr/>
          <p:nvPr/>
        </p:nvSpPr>
        <p:spPr>
          <a:xfrm>
            <a:off x="9728096" y="49059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" name="QB_5_BD.71_1#d0529162f?colgroup=3,11,19&amp;vcp=1&amp;pid=0a727223e&amp;color=0,0,0&amp;mp=1&amp;vtp=1&amp;bt=1&amp;bbb=1"/>
          <p:cNvSpPr txBox="1"/>
          <p:nvPr/>
        </p:nvSpPr>
        <p:spPr>
          <a:xfrm>
            <a:off x="11052191" y="19022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QB_5_BD.75_1#d0529162f?colgroup=3,11,19&amp;vcp=1&amp;pid=0a727223e&amp;color=0,0,0&amp;mp=1&amp;vtp=1&amp;bt=1&amp;bbb=1&amp;hb=1"/>
          <p:cNvGraphicFramePr>
            <a:graphicFrameLocks noGrp="1"/>
          </p:cNvGraphicFramePr>
          <p:nvPr/>
        </p:nvGraphicFramePr>
        <p:xfrm>
          <a:off x="502920" y="2043242"/>
          <a:ext cx="11164824" cy="3844544"/>
        </p:xfrm>
        <a:graphic>
          <a:graphicData uri="http://schemas.openxmlformats.org/drawingml/2006/table">
            <a:tbl>
              <a:tblPr/>
              <a:tblGrid>
                <a:gridCol w="1271016"/>
                <a:gridCol w="3785616"/>
                <a:gridCol w="61081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29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A.最后的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末尾的（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.最近的（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.持续（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weather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whole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June.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season,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Tianjin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league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联赛冠军）.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islands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starting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wonder: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generation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一代人）?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76_1#d0529162f.blank?vcp=1&amp;pid=0a727223e&amp;color=0,0,0&amp;mp=1&amp;vpa=40&amp;vtp=1"/>
          <p:cNvSpPr/>
          <p:nvPr/>
        </p:nvSpPr>
        <p:spPr>
          <a:xfrm>
            <a:off x="7581796" y="29963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77_1#d0529162f.blank?vcp=1&amp;pid=0a727223e&amp;color=0,0,0&amp;mp=1&amp;vpa=41&amp;vtp=1"/>
          <p:cNvSpPr/>
          <p:nvPr/>
        </p:nvSpPr>
        <p:spPr>
          <a:xfrm>
            <a:off x="9791596" y="39615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78_1#d0529162f.blank?vcp=1&amp;pid=0a727223e&amp;color=0,0,0&amp;mp=1&amp;vpa=42&amp;vtp=1"/>
          <p:cNvSpPr/>
          <p:nvPr/>
        </p:nvSpPr>
        <p:spPr>
          <a:xfrm>
            <a:off x="8705746" y="53885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" name="QB_5_BD.75_1#d0529162f?colgroup=3,11,19&amp;vcp=1&amp;pid=0a727223e&amp;color=0,0,0&amp;mp=1&amp;vtp=1&amp;bt=1&amp;bbb=1"/>
          <p:cNvSpPr txBox="1"/>
          <p:nvPr/>
        </p:nvSpPr>
        <p:spPr>
          <a:xfrm>
            <a:off x="11052191" y="14267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QB_5_BD.79_1#d0529162f?colgroup=3,11,19&amp;vcp=1&amp;pid=0a727223e&amp;color=0,0,0&amp;mp=1&amp;vtp=1&amp;bt=1&amp;bbb=1&amp;hb=1"/>
          <p:cNvGraphicFramePr>
            <a:graphicFrameLocks noGrp="1"/>
          </p:cNvGraphicFramePr>
          <p:nvPr/>
        </p:nvGraphicFramePr>
        <p:xfrm>
          <a:off x="502920" y="2518730"/>
          <a:ext cx="11164824" cy="2893568"/>
        </p:xfrm>
        <a:graphic>
          <a:graphicData uri="http://schemas.openxmlformats.org/drawingml/2006/table">
            <a:tbl>
              <a:tblPr/>
              <a:tblGrid>
                <a:gridCol w="1271016"/>
                <a:gridCol w="3785616"/>
                <a:gridCol w="61081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A.书（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.预订（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.和（歌手等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）预约演出日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10.They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DVDs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library.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ticket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yet?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wedding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reception.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80_1#d0529162f.blank?vcp=1&amp;pid=0a727223e&amp;color=0,0,0&amp;mp=1&amp;vpa=43&amp;vtp=1"/>
          <p:cNvSpPr/>
          <p:nvPr/>
        </p:nvSpPr>
        <p:spPr>
          <a:xfrm>
            <a:off x="9271722" y="34789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5_AN.81_1#d0529162f.blank?vcp=1&amp;pid=0a727223e&amp;color=0,0,0&amp;mp=1&amp;vpa=44&amp;vtp=1"/>
          <p:cNvSpPr/>
          <p:nvPr/>
        </p:nvSpPr>
        <p:spPr>
          <a:xfrm>
            <a:off x="10120016" y="39615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82_1#d0529162f.blank?vcp=1&amp;pid=0a727223e&amp;color=0,0,0&amp;mp=1&amp;vpa=45&amp;vtp=1"/>
          <p:cNvSpPr/>
          <p:nvPr/>
        </p:nvSpPr>
        <p:spPr>
          <a:xfrm>
            <a:off x="6818209" y="49059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" name="QB_5_BD.79_1#d0529162f?colgroup=3,11,19&amp;vcp=1&amp;pid=0a727223e&amp;color=0,0,0&amp;mp=1&amp;vtp=1&amp;bt=1&amp;bbb=1"/>
          <p:cNvSpPr txBox="1"/>
          <p:nvPr/>
        </p:nvSpPr>
        <p:spPr>
          <a:xfrm>
            <a:off x="11052191" y="19022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d7f41a8d?vcp=1&amp;pid=0a727223e&amp;color=0,0,0&amp;mp=1&amp;vtp=1&amp;bt=1&amp;bbb=1"/>
          <p:cNvSpPr/>
          <p:nvPr/>
        </p:nvSpPr>
        <p:spPr>
          <a:xfrm>
            <a:off x="502920" y="28586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4675505" algn="l"/>
                <a:tab pos="810704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400"/>
              </a:lnSpc>
              <a:tabLst>
                <a:tab pos="4675505" algn="l"/>
                <a:tab pos="81070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人称代词与物主代词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P85）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指示代词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P86）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冠词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（P91）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4675505" algn="l"/>
                <a:tab pos="81070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方位介词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on、in、under（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P94）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可数名词的数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P64）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一般现在时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（P102）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6dfa0990.fixed?vcp=1&amp;pid=f27e3f9ad&amp;color=89,89,89&amp;vtp=1&amp;bbb=1&amp;hb=1"/>
          <p:cNvSpPr/>
          <p:nvPr/>
        </p:nvSpPr>
        <p:spPr>
          <a:xfrm>
            <a:off x="219456" y="1984248"/>
            <a:ext cx="11740896" cy="14630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8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七年级（上）</a:t>
            </a:r>
            <a:r>
              <a:rPr lang="en-US" altLang="zh-CN" sz="4800" b="1" i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Units</a:t>
            </a:r>
            <a:r>
              <a:rPr lang="en-US" altLang="zh-CN" sz="4800" b="1" i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1—4</a:t>
            </a:r>
            <a:endParaRPr lang="en-US" altLang="zh-CN" sz="4800" b="1" i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900"/>
              </a:lnSpc>
            </a:pPr>
            <a:r>
              <a:rPr lang="en-US" altLang="zh-CN" sz="4800" b="1" i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含Starter）</a:t>
            </a:r>
            <a:endParaRPr lang="en-US" altLang="zh-CN" sz="4800" dirty="0"/>
          </a:p>
        </p:txBody>
      </p:sp>
      <p:pic>
        <p:nvPicPr>
          <p:cNvPr id="3" name="C_2#16dfa0990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595ee458?vcp=1&amp;pid=16dfa099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76cd6cee3?vcp=1&amp;pid=8595ee45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76cd6cee3?vcp=1&amp;pid=8595ee458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help的用法</a:t>
            </a:r>
            <a:endParaRPr lang="en-US" altLang="zh-CN" sz="2800" dirty="0"/>
          </a:p>
        </p:txBody>
      </p:sp>
      <p:pic>
        <p:nvPicPr>
          <p:cNvPr id="5" name="P_5_BD#a2f31c353?htil=1&amp;vcp=1&amp;pid=76cd6cee3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852676"/>
            <a:ext cx="5458968" cy="367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a2f31c353?htil=1&amp;vcp=1&amp;pid=76cd6cee3&amp;color=0,0,0&amp;vtp=1&amp;bbb=1&amp;hb=1&amp;hs=1"/>
          <p:cNvSpPr/>
          <p:nvPr/>
        </p:nvSpPr>
        <p:spPr>
          <a:xfrm>
            <a:off x="502920" y="1816100"/>
            <a:ext cx="5596128" cy="383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这可能会帮助我们在未来取得成功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安娜会向谁寻求数学方面的帮助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mistake.</a:t>
            </a:r>
            <a:endParaRPr lang="en-US" altLang="zh-CN" sz="2400" dirty="0"/>
          </a:p>
        </p:txBody>
      </p:sp>
      <p:sp>
        <p:nvSpPr>
          <p:cNvPr id="7" name="P_5_BD#a2f31c353?htil=1&amp;vcp=1&amp;pid=76cd6cee3&amp;color=0,0,0&amp;vtp=1&amp;bbb=1&amp;hb=1&amp;hs=1"/>
          <p:cNvSpPr/>
          <p:nvPr/>
        </p:nvSpPr>
        <p:spPr>
          <a:xfrm>
            <a:off x="503995" y="5597970"/>
            <a:ext cx="1118401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我总觉得什么地方出错了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77057d97?vcp=1&amp;pid=76cd6cee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77057d97?vcp=1&amp;pid=76cd6cee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1_1#3a4a84134?vcp=1&amp;pid=a77057d97&amp;color=0,0,0&amp;vtp=1&amp;bbb=1"/>
          <p:cNvSpPr/>
          <p:nvPr/>
        </p:nvSpPr>
        <p:spPr>
          <a:xfrm>
            <a:off x="502920" y="1320800"/>
            <a:ext cx="11398250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humorous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relationships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（help）.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（you）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children，”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hobby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（help）.Everyone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（jump）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article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studies.（盲填）</a:t>
            </a:r>
            <a:endParaRPr lang="en-US" altLang="zh-CN" sz="2400" dirty="0"/>
          </a:p>
        </p:txBody>
      </p:sp>
      <p:sp>
        <p:nvSpPr>
          <p:cNvPr id="5" name="QB_6_AN.2_1#3a4a84134.blank?vcp=1&amp;pid=a77057d97&amp;color=0,0,0&amp;vpa=1&amp;vtp=1&amp;bbb=1"/>
          <p:cNvSpPr/>
          <p:nvPr/>
        </p:nvSpPr>
        <p:spPr>
          <a:xfrm>
            <a:off x="4353401" y="1292860"/>
            <a:ext cx="18510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（to）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endParaRPr lang="en-US" altLang="zh-CN" sz="2400" dirty="0"/>
          </a:p>
        </p:txBody>
      </p:sp>
      <p:sp>
        <p:nvSpPr>
          <p:cNvPr id="7" name="QB_6_AN.4_1#3a4a84134.blank?vcp=1&amp;pid=a77057d97&amp;color=0,0,0&amp;vpa=2&amp;vtp=1&amp;bbb=1"/>
          <p:cNvSpPr/>
          <p:nvPr/>
        </p:nvSpPr>
        <p:spPr>
          <a:xfrm>
            <a:off x="9709627" y="1838960"/>
            <a:ext cx="1236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helpless</a:t>
            </a:r>
            <a:endParaRPr lang="en-US" altLang="zh-CN" sz="2400" dirty="0"/>
          </a:p>
        </p:txBody>
      </p:sp>
      <p:sp>
        <p:nvSpPr>
          <p:cNvPr id="9" name="QB_6_AN.6_1#3a4a84134.blank?vcp=1&amp;pid=a77057d97&amp;color=0,0,0&amp;vpa=3&amp;vtp=1&amp;bbb=1"/>
          <p:cNvSpPr/>
          <p:nvPr/>
        </p:nvSpPr>
        <p:spPr>
          <a:xfrm>
            <a:off x="1640364" y="2956560"/>
            <a:ext cx="1574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yourselves</a:t>
            </a:r>
            <a:endParaRPr lang="en-US" altLang="zh-CN" sz="2400" dirty="0"/>
          </a:p>
        </p:txBody>
      </p:sp>
      <p:sp>
        <p:nvSpPr>
          <p:cNvPr id="11" name="QB_6_AN.8_1#3a4a84134.blank?vcp=1&amp;pid=a77057d97&amp;color=0,0,0&amp;vpa=4&amp;vtp=1&amp;bbb=1"/>
          <p:cNvSpPr/>
          <p:nvPr/>
        </p:nvSpPr>
        <p:spPr>
          <a:xfrm>
            <a:off x="2391252" y="3515360"/>
            <a:ext cx="1135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endParaRPr lang="en-US" altLang="zh-CN" sz="2400" dirty="0"/>
          </a:p>
        </p:txBody>
      </p:sp>
      <p:sp>
        <p:nvSpPr>
          <p:cNvPr id="13" name="QB_6_AN.10_1#3a4a84134.blank?vcp=1&amp;pid=a77057d97&amp;color=0,0,0&amp;vpa=5&amp;vtp=1&amp;bbb=1"/>
          <p:cNvSpPr/>
          <p:nvPr/>
        </p:nvSpPr>
        <p:spPr>
          <a:xfrm>
            <a:off x="3111976" y="4074160"/>
            <a:ext cx="1322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jumping</a:t>
            </a:r>
            <a:endParaRPr lang="en-US" altLang="zh-CN" sz="2400" dirty="0"/>
          </a:p>
        </p:txBody>
      </p:sp>
      <p:sp>
        <p:nvSpPr>
          <p:cNvPr id="15" name="QB_6_AN.12_1#3a4a84134.blank?vcp=1&amp;pid=a77057d97&amp;color=0,0,0&amp;vpa=6&amp;vtp=1&amp;bbb=1"/>
          <p:cNvSpPr/>
          <p:nvPr/>
        </p:nvSpPr>
        <p:spPr>
          <a:xfrm>
            <a:off x="722788" y="4645660"/>
            <a:ext cx="875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7" name="QB_6_AN.14_1#3a4a84134.blank?vcp=1&amp;pid=a77057d97&amp;color=0,0,0&amp;vpa=7&amp;vtp=1&amp;bbb=1"/>
          <p:cNvSpPr/>
          <p:nvPr/>
        </p:nvSpPr>
        <p:spPr>
          <a:xfrm>
            <a:off x="6469538" y="52044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9" name="QB_6_AN.16_1#3a4a84134.blank?vcp=1&amp;pid=a77057d97&amp;color=0,0,0&amp;vpa=8&amp;vtp=1&amp;bbb=1"/>
          <p:cNvSpPr/>
          <p:nvPr/>
        </p:nvSpPr>
        <p:spPr>
          <a:xfrm>
            <a:off x="5848254" y="5741670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e637716b?vcp=1&amp;pid=8595ee45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e637716b?vcp=1&amp;pid=8595ee45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ask的用法</a:t>
            </a:r>
            <a:endParaRPr lang="en-US" altLang="zh-CN" sz="2800" dirty="0"/>
          </a:p>
        </p:txBody>
      </p:sp>
      <p:pic>
        <p:nvPicPr>
          <p:cNvPr id="4" name="P_5_BD#ab663dd93?htil=2&amp;vcp=1&amp;pid=be637716b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6398" y="1344677"/>
            <a:ext cx="4910328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ab663dd93?htil=2&amp;vcp=1&amp;pid=be637716b&amp;color=0,0,0&amp;vtp=1&amp;bbb=1&amp;hb=1&amp;hs=1"/>
          <p:cNvSpPr/>
          <p:nvPr/>
        </p:nvSpPr>
        <p:spPr>
          <a:xfrm>
            <a:off x="502920" y="1308100"/>
            <a:ext cx="6144768" cy="3122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sb.（not）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.的被动形式是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（not）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Ralph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当拉尔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夫看到他的妈妈手里还拿着一枝白玫瑰时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要它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ab663dd93?htil=2&amp;vcp=1&amp;pid=be637716b&amp;color=0,0,0&amp;vtp=1&amp;bbb=1&amp;hb=1&amp;hs=1"/>
          <p:cNvSpPr/>
          <p:nvPr/>
        </p:nvSpPr>
        <p:spPr>
          <a:xfrm>
            <a:off x="502920" y="4402900"/>
            <a:ext cx="11184010" cy="20557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课后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老师询问他为什么他没能解决如此简单的问题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有小孩的父母被要求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参加这个会议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33349659?vcp=1&amp;pid=be637716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33349659?vcp=1&amp;pid=be637716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17_1#a588be150?vcp=1&amp;pid=333349659&amp;color=0,0,0&amp;vtp=1&amp;bb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（ask）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exam?（盲填）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me.（盲填）</a:t>
            </a:r>
            <a:endParaRPr lang="en-US" altLang="zh-CN" sz="2400" dirty="0"/>
          </a:p>
        </p:txBody>
      </p:sp>
      <p:sp>
        <p:nvSpPr>
          <p:cNvPr id="5" name="QB_6_AN.18_1#a588be150.blank?vcp=1&amp;pid=333349659&amp;color=0,0,0&amp;vpa=9&amp;vtp=1&amp;bbb=1"/>
          <p:cNvSpPr/>
          <p:nvPr/>
        </p:nvSpPr>
        <p:spPr>
          <a:xfrm>
            <a:off x="3754914" y="1292860"/>
            <a:ext cx="1187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endParaRPr lang="en-US" altLang="zh-CN" sz="2400" dirty="0"/>
          </a:p>
        </p:txBody>
      </p:sp>
      <p:sp>
        <p:nvSpPr>
          <p:cNvPr id="7" name="QB_6_AN.20_1#a588be150.blank?vcp=1&amp;pid=333349659&amp;color=0,0,0&amp;vpa=10&amp;vtp=1&amp;bbb=1"/>
          <p:cNvSpPr/>
          <p:nvPr/>
        </p:nvSpPr>
        <p:spPr>
          <a:xfrm>
            <a:off x="3840639" y="1838960"/>
            <a:ext cx="15113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9" name="QB_6_AN.22_1#a588be150.blank?vcp=1&amp;pid=333349659&amp;color=0,0,0&amp;vpa=11&amp;vtp=1&amp;bbb=1"/>
          <p:cNvSpPr/>
          <p:nvPr/>
        </p:nvSpPr>
        <p:spPr>
          <a:xfrm>
            <a:off x="6416199" y="2410460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endParaRPr lang="en-US" altLang="zh-CN" sz="2400" dirty="0"/>
          </a:p>
        </p:txBody>
      </p:sp>
      <p:sp>
        <p:nvSpPr>
          <p:cNvPr id="11" name="QB_6_AN.24_1#a588be150.blank?vcp=1&amp;pid=333349659&amp;color=0,0,0&amp;vpa=12&amp;vtp=1&amp;bbb=1"/>
          <p:cNvSpPr/>
          <p:nvPr/>
        </p:nvSpPr>
        <p:spPr>
          <a:xfrm>
            <a:off x="1400079" y="2969260"/>
            <a:ext cx="153752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endParaRPr lang="en-US" altLang="zh-CN" sz="2400" dirty="0"/>
          </a:p>
        </p:txBody>
      </p:sp>
      <p:sp>
        <p:nvSpPr>
          <p:cNvPr id="13" name="QB_6_AN.26_1#a588be150.blank?vcp=1&amp;pid=333349659&amp;color=0,0,0&amp;vpa=13&amp;vtp=1&amp;bbb=1"/>
          <p:cNvSpPr/>
          <p:nvPr/>
        </p:nvSpPr>
        <p:spPr>
          <a:xfrm>
            <a:off x="8140542" y="35280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5" name="QB_6_AN.28_1#a588be150.blank?vcp=1&amp;pid=333349659&amp;color=0,0,0&amp;vpa=14&amp;vtp=1&amp;bbb=1"/>
          <p:cNvSpPr/>
          <p:nvPr/>
        </p:nvSpPr>
        <p:spPr>
          <a:xfrm>
            <a:off x="5275739" y="4645660"/>
            <a:ext cx="966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17" name="QB_6_AN.30_1#a588be150.blank?vcp=1&amp;pid=333349659&amp;color=0,0,0&amp;vpa=15&amp;vtp=1&amp;bbb=1"/>
          <p:cNvSpPr/>
          <p:nvPr/>
        </p:nvSpPr>
        <p:spPr>
          <a:xfrm>
            <a:off x="3362801" y="5182870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if/whether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180f4664?vcp=1&amp;pid=8595ee45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180f4664?vcp=1&amp;pid=8595ee45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...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?”句型</a:t>
            </a:r>
            <a:endParaRPr lang="en-US" altLang="zh-CN" sz="2800" dirty="0"/>
          </a:p>
        </p:txBody>
      </p:sp>
      <p:pic>
        <p:nvPicPr>
          <p:cNvPr id="4" name="P_5_BD#65deb6764?htil=3&amp;vcp=1&amp;pid=3180f4664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8725" y="4053205"/>
            <a:ext cx="6112510" cy="158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65deb6764?htil=3&amp;vcp=1&amp;pid=3180f4664&amp;color=0,0,0&amp;vtp=1&amp;bbb=1&amp;hs=1"/>
          <p:cNvSpPr/>
          <p:nvPr/>
        </p:nvSpPr>
        <p:spPr>
          <a:xfrm>
            <a:off x="502920" y="1308100"/>
            <a:ext cx="674827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apples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吃苹果怎么样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65deb6764?vcp=1&amp;pid=3180f4664&amp;color=0,0,0&amp;vtp=1&amp;bbb=1&amp;hb=1&amp;hs=1"/>
          <p:cNvSpPr/>
          <p:nvPr/>
        </p:nvSpPr>
        <p:spPr>
          <a:xfrm>
            <a:off x="502920" y="240411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那么保护我们的家庭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家园和贵重物品的当地警察怎么样呢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4738</Words>
  <Application>WPS 演示</Application>
  <PresentationFormat>宽屏</PresentationFormat>
  <Paragraphs>325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2024-10-12T11:34:00Z</dcterms:created>
  <dcterms:modified xsi:type="dcterms:W3CDTF">2024-10-14T08:56:59Z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F9201CA077B84786AF3FA3A33AF768A1_12</vt:lpwstr>
  </property>
  <property fmtid="{D5CDD505-2E9C-101B-9397-08002B2CF9AE}" pid="3" name="KSOProductBuildVer">
    <vt:lpwstr>2052-12.1.0.18276</vt:lpwstr>
  </property>
</Properties>
</file>